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4" r:id="rId1"/>
  </p:sldMasterIdLst>
  <p:notesMasterIdLst>
    <p:notesMasterId r:id="rId24"/>
  </p:notesMasterIdLst>
  <p:sldIdLst>
    <p:sldId id="256" r:id="rId2"/>
    <p:sldId id="257" r:id="rId3"/>
    <p:sldId id="280" r:id="rId4"/>
    <p:sldId id="271" r:id="rId5"/>
    <p:sldId id="279" r:id="rId6"/>
    <p:sldId id="281" r:id="rId7"/>
    <p:sldId id="277" r:id="rId8"/>
    <p:sldId id="259" r:id="rId9"/>
    <p:sldId id="261" r:id="rId10"/>
    <p:sldId id="262" r:id="rId11"/>
    <p:sldId id="260" r:id="rId12"/>
    <p:sldId id="263" r:id="rId13"/>
    <p:sldId id="264" r:id="rId14"/>
    <p:sldId id="282" r:id="rId15"/>
    <p:sldId id="283" r:id="rId16"/>
    <p:sldId id="265" r:id="rId17"/>
    <p:sldId id="275" r:id="rId18"/>
    <p:sldId id="266" r:id="rId19"/>
    <p:sldId id="267" r:id="rId20"/>
    <p:sldId id="268" r:id="rId21"/>
    <p:sldId id="284" r:id="rId22"/>
    <p:sldId id="269" r:id="rId23"/>
  </p:sldIdLst>
  <p:sldSz cx="9144000" cy="6858000" type="screen4x3"/>
  <p:notesSz cx="7077075" cy="9363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56A4D3C6-CC62-4FF6-AD34-39DB2B5CE178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69988"/>
            <a:ext cx="4213225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186DB216-2ECD-4366-B971-B33C774B9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23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DB216-2ECD-4366-B971-B33C774B9A1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062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pPr>
              <a:defRPr/>
            </a:pPr>
            <a:fld id="{840710EF-5427-45FD-9D3D-B7EF4DFD2CAA}" type="datetimeFigureOut">
              <a:rPr lang="en-US" smtClean="0"/>
              <a:pPr>
                <a:defRPr/>
              </a:pPr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pPr>
              <a:defRPr/>
            </a:pPr>
            <a:fld id="{175E978D-496E-4180-B1D1-F3CAE19304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4284363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AF990D-ECD4-4A93-BF44-547B6B7977B9}" type="datetimeFigureOut">
              <a:rPr lang="en-US" smtClean="0"/>
              <a:pPr>
                <a:defRPr/>
              </a:pPr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94A872-01F3-4CDE-8C26-52A7581061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358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AF990D-ECD4-4A93-BF44-547B6B7977B9}" type="datetimeFigureOut">
              <a:rPr lang="en-US" smtClean="0"/>
              <a:pPr>
                <a:defRPr/>
              </a:pPr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94A872-01F3-4CDE-8C26-52A7581061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098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AF990D-ECD4-4A93-BF44-547B6B7977B9}" type="datetimeFigureOut">
              <a:rPr lang="en-US" smtClean="0"/>
              <a:pPr>
                <a:defRPr/>
              </a:pPr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94A872-01F3-4CDE-8C26-52A7581061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84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AF990D-ECD4-4A93-BF44-547B6B7977B9}" type="datetimeFigureOut">
              <a:rPr lang="en-US" smtClean="0"/>
              <a:pPr>
                <a:defRPr/>
              </a:pPr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94A872-01F3-4CDE-8C26-52A7581061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667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AF990D-ECD4-4A93-BF44-547B6B7977B9}" type="datetimeFigureOut">
              <a:rPr lang="en-US" smtClean="0"/>
              <a:pPr>
                <a:defRPr/>
              </a:pPr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94A872-01F3-4CDE-8C26-52A7581061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8324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AF990D-ECD4-4A93-BF44-547B6B7977B9}" type="datetimeFigureOut">
              <a:rPr lang="en-US" smtClean="0"/>
              <a:pPr>
                <a:defRPr/>
              </a:pPr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94A872-01F3-4CDE-8C26-52A7581061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436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B6E396-E03D-43D7-8E73-063AD592F19C}" type="datetimeFigureOut">
              <a:rPr lang="en-US" smtClean="0"/>
              <a:pPr>
                <a:defRPr/>
              </a:pPr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5F0652-ACAF-486C-9619-67D4EC91384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579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91ACB2-B657-4520-8BC6-48AB6CA4C2B2}" type="datetimeFigureOut">
              <a:rPr lang="en-US" smtClean="0"/>
              <a:pPr>
                <a:defRPr/>
              </a:pPr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9FF66-7778-4621-AEF6-3017F38ED7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231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pPr>
              <a:defRPr/>
            </a:pPr>
            <a:fld id="{93C29EC5-B7E2-4934-80AC-6F6B762B39AC}" type="datetimeFigureOut">
              <a:rPr lang="en-US" smtClean="0"/>
              <a:pPr>
                <a:defRPr/>
              </a:pPr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pPr>
              <a:defRPr/>
            </a:pPr>
            <a:fld id="{F71889C4-FF99-4820-BAA8-922FAAABB6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812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5E9F57-B63D-46F5-8A3B-0B3F0938BEE4}" type="datetimeFigureOut">
              <a:rPr lang="en-US" smtClean="0"/>
              <a:pPr>
                <a:defRPr/>
              </a:pPr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pPr>
              <a:defRPr/>
            </a:pPr>
            <a:fld id="{76031793-E976-445E-8B82-C4DD3D94ADF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198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270240-FE73-48EC-B6C3-841292061B5D}" type="datetimeFigureOut">
              <a:rPr lang="en-US" smtClean="0"/>
              <a:pPr>
                <a:defRPr/>
              </a:pPr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A32EBF-FB6B-43C9-A871-8FCE2EFFB6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276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20E937-07B2-4B70-B76B-5E22266CE188}" type="datetimeFigureOut">
              <a:rPr lang="en-US" smtClean="0"/>
              <a:pPr>
                <a:defRPr/>
              </a:pPr>
              <a:t>6/16/2020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3E8634-6E5F-4AB7-B390-0E0E58C0CB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726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00C1E0-BBCC-4CC6-A0E9-B575EDC68A36}" type="datetimeFigureOut">
              <a:rPr lang="en-US" smtClean="0"/>
              <a:pPr>
                <a:defRPr/>
              </a:pPr>
              <a:t>6/16/2020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A768D-3293-4ED0-898C-4D958CFD2B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937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571718-E4DE-46FE-9FA2-F5B56E62901B}" type="datetimeFigureOut">
              <a:rPr lang="en-US" smtClean="0"/>
              <a:pPr>
                <a:defRPr/>
              </a:pPr>
              <a:t>6/16/2020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E9EB98-6B96-4362-8575-4B2E63B163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006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B54B8A-2F84-4A21-8A58-E5FB70835867}" type="datetimeFigureOut">
              <a:rPr lang="en-US" smtClean="0"/>
              <a:pPr>
                <a:defRPr/>
              </a:pPr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25D59E-13B5-4493-918D-FE6865F527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060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8916C7-4151-46D4-9CE8-74F403F9D4AC}" type="datetimeFigureOut">
              <a:rPr lang="en-US" smtClean="0"/>
              <a:pPr>
                <a:defRPr/>
              </a:pPr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DF26D0-C02A-4C53-B26D-E7CF6480D2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885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ADAF990D-ECD4-4A93-BF44-547B6B7977B9}" type="datetimeFigureOut">
              <a:rPr lang="en-US" smtClean="0"/>
              <a:pPr>
                <a:defRPr/>
              </a:pPr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3694A872-01F3-4CDE-8C26-52A7581061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664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  <p:sldLayoutId id="2147483858" r:id="rId14"/>
    <p:sldLayoutId id="2147483859" r:id="rId15"/>
    <p:sldLayoutId id="2147483860" r:id="rId16"/>
    <p:sldLayoutId id="214748386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2101490"/>
            <a:ext cx="4890146" cy="20626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APS CEC </a:t>
            </a:r>
            <a:br>
              <a:rPr lang="en-US" dirty="0" smtClean="0"/>
            </a:br>
            <a:r>
              <a:rPr lang="en-US" dirty="0" smtClean="0"/>
              <a:t>Practical Nursing Program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3481887"/>
            <a:ext cx="5762563" cy="1364531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sz="3200" b="1" dirty="0">
                <a:solidFill>
                  <a:srgbClr val="0070C0"/>
                </a:solidFill>
              </a:rPr>
              <a:t>Parent Information </a:t>
            </a:r>
            <a:r>
              <a:rPr lang="en-US" sz="3200" b="1" dirty="0" smtClean="0">
                <a:solidFill>
                  <a:srgbClr val="0070C0"/>
                </a:solidFill>
              </a:rPr>
              <a:t>M</a:t>
            </a:r>
            <a:r>
              <a:rPr sz="3200" b="1" dirty="0" smtClean="0">
                <a:solidFill>
                  <a:srgbClr val="0070C0"/>
                </a:solidFill>
              </a:rPr>
              <a:t>eeting</a:t>
            </a:r>
            <a:endParaRPr sz="3200" b="1" dirty="0">
              <a:solidFill>
                <a:srgbClr val="0070C0"/>
              </a:solidFill>
            </a:endParaRPr>
          </a:p>
        </p:txBody>
      </p:sp>
      <p:sp>
        <p:nvSpPr>
          <p:cNvPr id="13315" name="TextBox 6"/>
          <p:cNvSpPr txBox="1">
            <a:spLocks noChangeArrowheads="1"/>
          </p:cNvSpPr>
          <p:nvPr/>
        </p:nvSpPr>
        <p:spPr bwMode="auto">
          <a:xfrm>
            <a:off x="2819400" y="5105399"/>
            <a:ext cx="644468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>
                <a:latin typeface="Franklin Gothic Book" pitchFamily="34" charset="0"/>
              </a:rPr>
              <a:t>Class of </a:t>
            </a:r>
            <a:r>
              <a:rPr lang="en-US" sz="3200" dirty="0" smtClean="0">
                <a:latin typeface="Franklin Gothic Book" pitchFamily="34" charset="0"/>
              </a:rPr>
              <a:t>2022</a:t>
            </a:r>
            <a:endParaRPr lang="en-US" sz="3200" dirty="0">
              <a:latin typeface="Franklin Gothic Book" pitchFamily="34" charset="0"/>
            </a:endParaRPr>
          </a:p>
          <a:p>
            <a:r>
              <a:rPr lang="en-US" sz="2400" dirty="0" smtClean="0">
                <a:latin typeface="Franklin Gothic Book" pitchFamily="34" charset="0"/>
              </a:rPr>
              <a:t>Predicted graduation date - May 12, 2022</a:t>
            </a:r>
            <a:endParaRPr lang="en-US" sz="2400" dirty="0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914400" y="9525"/>
            <a:ext cx="7704667" cy="1752599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Student Resources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07226" y="1371600"/>
            <a:ext cx="4526774" cy="502920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90000"/>
              </a:lnSpc>
            </a:pPr>
            <a:r>
              <a:rPr lang="en-US" dirty="0" smtClean="0"/>
              <a:t>  </a:t>
            </a:r>
            <a:r>
              <a:rPr lang="en-US" sz="2400" dirty="0" smtClean="0"/>
              <a:t>Students need to have </a:t>
            </a:r>
          </a:p>
          <a:p>
            <a:pPr marL="400050" lvl="1" indent="0">
              <a:lnSpc>
                <a:spcPct val="90000"/>
              </a:lnSpc>
            </a:pPr>
            <a:r>
              <a:rPr lang="en-US" sz="2000" dirty="0" smtClean="0"/>
              <a:t>Internet access</a:t>
            </a:r>
          </a:p>
          <a:p>
            <a:pPr marL="400050" lvl="1" indent="0">
              <a:lnSpc>
                <a:spcPct val="90000"/>
              </a:lnSpc>
            </a:pPr>
            <a:r>
              <a:rPr lang="en-US" sz="2000" dirty="0" smtClean="0"/>
              <a:t>A computer or e reader</a:t>
            </a:r>
          </a:p>
          <a:p>
            <a:pPr marL="400050" lvl="1" indent="0">
              <a:lnSpc>
                <a:spcPct val="90000"/>
              </a:lnSpc>
            </a:pPr>
            <a:r>
              <a:rPr lang="en-US" sz="2000" dirty="0" smtClean="0"/>
              <a:t>Paper and printer</a:t>
            </a:r>
          </a:p>
          <a:p>
            <a:pPr marL="0" indent="0">
              <a:lnSpc>
                <a:spcPct val="90000"/>
              </a:lnSpc>
            </a:pPr>
            <a:r>
              <a:rPr lang="en-US" sz="2400" dirty="0" smtClean="0"/>
              <a:t>  Students are required to complete a portion of the course via Google Classroom.</a:t>
            </a:r>
          </a:p>
          <a:p>
            <a:pPr marL="0" indent="0">
              <a:lnSpc>
                <a:spcPct val="90000"/>
              </a:lnSpc>
            </a:pPr>
            <a:r>
              <a:rPr lang="en-US" sz="2400" dirty="0" smtClean="0"/>
              <a:t>  Students have full access to ATI tests, reviews, content.  </a:t>
            </a:r>
          </a:p>
          <a:p>
            <a:pPr marL="0" indent="0">
              <a:lnSpc>
                <a:spcPct val="90000"/>
              </a:lnSpc>
            </a:pPr>
            <a:r>
              <a:rPr lang="en-US" sz="2400" dirty="0" smtClean="0"/>
              <a:t>  Students have access to on-line database at UNM Health Sciences Library</a:t>
            </a:r>
          </a:p>
          <a:p>
            <a:pPr marL="0" indent="0">
              <a:lnSpc>
                <a:spcPct val="90000"/>
              </a:lnSpc>
            </a:pPr>
            <a:r>
              <a:rPr lang="en-US" sz="2400" dirty="0" smtClean="0"/>
              <a:t>Students have access and will have to use Simulation software</a:t>
            </a:r>
          </a:p>
        </p:txBody>
      </p:sp>
      <p:pic>
        <p:nvPicPr>
          <p:cNvPr id="21506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0" y="1676400"/>
            <a:ext cx="2976562" cy="3657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67200" y="-76200"/>
            <a:ext cx="4876800" cy="1752599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Transportation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356891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</a:pPr>
            <a:r>
              <a:rPr lang="en-US" sz="2400" dirty="0" smtClean="0"/>
              <a:t>AM </a:t>
            </a:r>
          </a:p>
          <a:p>
            <a:pPr marL="0" indent="0">
              <a:lnSpc>
                <a:spcPct val="90000"/>
              </a:lnSpc>
            </a:pPr>
            <a:r>
              <a:rPr lang="en-US" sz="2400" dirty="0" smtClean="0"/>
              <a:t>There is </a:t>
            </a:r>
            <a:r>
              <a:rPr lang="en-US" sz="2400" dirty="0" smtClean="0">
                <a:solidFill>
                  <a:srgbClr val="CA4B05"/>
                </a:solidFill>
              </a:rPr>
              <a:t>NO</a:t>
            </a:r>
            <a:r>
              <a:rPr lang="en-US" sz="2400" dirty="0" smtClean="0"/>
              <a:t> bus service to CEC for the morning session.  </a:t>
            </a:r>
          </a:p>
          <a:p>
            <a:pPr marL="0" indent="0">
              <a:lnSpc>
                <a:spcPct val="90000"/>
              </a:lnSpc>
            </a:pPr>
            <a:r>
              <a:rPr lang="en-US" sz="2400" dirty="0" smtClean="0"/>
              <a:t>There </a:t>
            </a:r>
            <a:r>
              <a:rPr lang="en-US" sz="2400" dirty="0" smtClean="0">
                <a:solidFill>
                  <a:srgbClr val="CA4B05"/>
                </a:solidFill>
              </a:rPr>
              <a:t>IS</a:t>
            </a:r>
            <a:r>
              <a:rPr lang="en-US" sz="2400" dirty="0" smtClean="0"/>
              <a:t> a bus that will return students to their home high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68822" y="2374686"/>
            <a:ext cx="3670720" cy="3264114"/>
          </a:xfrm>
        </p:spPr>
        <p:txBody>
          <a:bodyPr>
            <a:noAutofit/>
          </a:bodyPr>
          <a:lstStyle/>
          <a:p>
            <a:pPr marL="0" indent="0" algn="ctr">
              <a:lnSpc>
                <a:spcPct val="90000"/>
              </a:lnSpc>
            </a:pPr>
            <a:r>
              <a:rPr lang="en-US" sz="2400" dirty="0" smtClean="0"/>
              <a:t>PM </a:t>
            </a:r>
          </a:p>
          <a:p>
            <a:pPr marL="0" indent="0">
              <a:lnSpc>
                <a:spcPct val="90000"/>
              </a:lnSpc>
            </a:pPr>
            <a:r>
              <a:rPr lang="en-US" sz="2400" dirty="0" smtClean="0"/>
              <a:t>There </a:t>
            </a:r>
            <a:r>
              <a:rPr lang="en-US" sz="2400" dirty="0" smtClean="0">
                <a:solidFill>
                  <a:srgbClr val="CA4B05"/>
                </a:solidFill>
              </a:rPr>
              <a:t>IS</a:t>
            </a:r>
            <a:r>
              <a:rPr lang="en-US" sz="2400" dirty="0" smtClean="0"/>
              <a:t> bus service for afternoon students.  Busses will pick up students at the home high school and then return them to their home high school</a:t>
            </a: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3257" y="269177"/>
            <a:ext cx="3124200" cy="1680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20233" y="38100"/>
            <a:ext cx="7704667" cy="1981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Transportation</a:t>
            </a:r>
            <a:endParaRPr lang="en-US" dirty="0"/>
          </a:p>
        </p:txBody>
      </p:sp>
      <p:sp>
        <p:nvSpPr>
          <p:cNvPr id="23554" name="Content Placeholder 4"/>
          <p:cNvSpPr>
            <a:spLocks noGrp="1"/>
          </p:cNvSpPr>
          <p:nvPr>
            <p:ph idx="1"/>
          </p:nvPr>
        </p:nvSpPr>
        <p:spPr>
          <a:xfrm>
            <a:off x="685800" y="1524000"/>
            <a:ext cx="4892675" cy="3579812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There is NO transportation to and from clinical sites. </a:t>
            </a:r>
          </a:p>
          <a:p>
            <a:r>
              <a:rPr lang="en-US" sz="3200" dirty="0" smtClean="0"/>
              <a:t>Students must have their own transportation beginning in February of their Junior year. 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21336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Box 5"/>
          <p:cNvSpPr txBox="1">
            <a:spLocks noChangeArrowheads="1"/>
          </p:cNvSpPr>
          <p:nvPr/>
        </p:nvSpPr>
        <p:spPr bwMode="auto">
          <a:xfrm>
            <a:off x="1752600" y="5218112"/>
            <a:ext cx="71183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latin typeface="Franklin Gothic Book" pitchFamily="34" charset="0"/>
              </a:rPr>
              <a:t>Carpooling issues are NOT taken into consideration when developing clinical rotations schedules</a:t>
            </a:r>
            <a:r>
              <a:rPr lang="en-US" sz="2400" dirty="0">
                <a:latin typeface="Franklin Gothic Book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3 -0.019 0.007 -0.037 0.015 -0.037 C 0.024 -0.037 0.027 -0.019 0.03 0 C 0.034 0.021 0.037 0.042 0.047 0.042 C 0.056 0.042 0.059 0.021 0.063 0 C 0.065 -0.019 0.069 -0.037 0.078 -0.037 C 0.086 -0.037 0.09 -0.019 0.093 0 C 0.096 0.021 0.1 0.042 0.109 0.042 C 0.118 0.042 0.125 0 0.125 0 C 0.128 -0.019 0.131 -0.037 0.14 -0.037 C 0.149 -0.037 0.152 -0.019 0.155 0 C 0.159 0.021 0.162 0.042 0.172 0.042 C 0.181 0.042 0.184 0.021 0.187 0 C 0.191 -0.019 0.194 -0.037 0.203 -0.037 C 0.211 -0.037 0.215 -0.019 0.218 0 C 0.221 0.021 0.225 0.042 0.234 0.042 C 0.243 0.042 0.246 0.021 0.25 0 E" pathEditMode="relative" ptsTypes="">
                                      <p:cBhvr>
                                        <p:cTn id="13" dur="2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48266" y="228600"/>
            <a:ext cx="7704667" cy="1752599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Forms  and Parent Signatures</a:t>
            </a:r>
            <a:endParaRPr lang="en-US" dirty="0"/>
          </a:p>
        </p:txBody>
      </p:sp>
      <p:sp>
        <p:nvSpPr>
          <p:cNvPr id="24577" name="Content Placeholder 4"/>
          <p:cNvSpPr>
            <a:spLocks noGrp="1"/>
          </p:cNvSpPr>
          <p:nvPr>
            <p:ph sz="half" idx="1"/>
          </p:nvPr>
        </p:nvSpPr>
        <p:spPr>
          <a:xfrm>
            <a:off x="685800" y="1601419"/>
            <a:ext cx="5238060" cy="4440437"/>
          </a:xfrm>
        </p:spPr>
        <p:txBody>
          <a:bodyPr>
            <a:normAutofit fontScale="92500"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200" dirty="0" smtClean="0"/>
              <a:t>Physical Exam </a:t>
            </a:r>
          </a:p>
          <a:p>
            <a:pPr marL="857250" lvl="1" indent="-457200">
              <a:buFont typeface="Arial" charset="0"/>
              <a:buChar char="•"/>
            </a:pPr>
            <a:r>
              <a:rPr lang="en-US" sz="2200" dirty="0" smtClean="0"/>
              <a:t>Physician Pre-entrance Physical Exam</a:t>
            </a:r>
          </a:p>
          <a:p>
            <a:pPr marL="857250" lvl="1" indent="-457200">
              <a:buFont typeface="Arial" charset="0"/>
              <a:buChar char="•"/>
            </a:pPr>
            <a:r>
              <a:rPr lang="en-US" sz="2200" dirty="0" smtClean="0"/>
              <a:t>Parent report to school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200" dirty="0" smtClean="0"/>
              <a:t>Essential Functions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200" dirty="0" smtClean="0"/>
              <a:t>Transportation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200" dirty="0" smtClean="0"/>
              <a:t>Parent /student agreement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200" dirty="0" smtClean="0"/>
              <a:t>Proof of Health Insurance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200" dirty="0" smtClean="0"/>
              <a:t>VA paperwork</a:t>
            </a:r>
          </a:p>
          <a:p>
            <a:pPr marL="457200" indent="-457200">
              <a:buFont typeface="Arial" charset="0"/>
              <a:buChar char="•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</a:t>
            </a:r>
          </a:p>
        </p:txBody>
      </p:sp>
      <p:pic>
        <p:nvPicPr>
          <p:cNvPr id="2050" name="Picture 2" descr="http://p5cdn4static.sharpschool.com/UserFiles/Servers/Server_3118302/Image/Office/studenthandbookicon_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034" y="2270586"/>
            <a:ext cx="2394899" cy="310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71800" y="5295065"/>
            <a:ext cx="48720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URINE DRUG SCREENING IS MANDATORY AND MUST BE PAID BY STUDENT/PARENT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Forms due August 28, 2020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All forms must be returned to CEC by August 28, 2020</a:t>
            </a:r>
          </a:p>
          <a:p>
            <a:r>
              <a:rPr lang="en-US" dirty="0" smtClean="0"/>
              <a:t>Forms can be hand carried</a:t>
            </a:r>
          </a:p>
          <a:p>
            <a:r>
              <a:rPr lang="en-US" dirty="0"/>
              <a:t> M</a:t>
            </a:r>
            <a:r>
              <a:rPr lang="en-US" dirty="0" smtClean="0"/>
              <a:t>ailed</a:t>
            </a:r>
          </a:p>
          <a:p>
            <a:r>
              <a:rPr lang="en-US" dirty="0" smtClean="0"/>
              <a:t>Scanned and Emailed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Immunization forms </a:t>
            </a:r>
          </a:p>
          <a:p>
            <a:r>
              <a:rPr lang="en-US" dirty="0" smtClean="0"/>
              <a:t>We </a:t>
            </a:r>
            <a:r>
              <a:rPr lang="en-US" u="sng" dirty="0" smtClean="0"/>
              <a:t>MUST</a:t>
            </a:r>
            <a:r>
              <a:rPr lang="en-US" dirty="0" smtClean="0"/>
              <a:t> have a </a:t>
            </a:r>
            <a:r>
              <a:rPr lang="en-US" u="sng" dirty="0" smtClean="0"/>
              <a:t>COPY</a:t>
            </a:r>
            <a:r>
              <a:rPr lang="en-US" dirty="0" smtClean="0"/>
              <a:t> of all immunizations</a:t>
            </a:r>
          </a:p>
          <a:p>
            <a:pPr lvl="1"/>
            <a:r>
              <a:rPr lang="en-US" dirty="0" smtClean="0"/>
              <a:t>Varicella</a:t>
            </a:r>
          </a:p>
          <a:p>
            <a:pPr lvl="1"/>
            <a:r>
              <a:rPr lang="en-US" dirty="0" err="1" smtClean="0"/>
              <a:t>Hep</a:t>
            </a:r>
            <a:r>
              <a:rPr lang="en-US" dirty="0" smtClean="0"/>
              <a:t> B series (3 injections)</a:t>
            </a:r>
          </a:p>
          <a:p>
            <a:pPr lvl="1"/>
            <a:r>
              <a:rPr lang="en-US" dirty="0" smtClean="0"/>
              <a:t>MMR</a:t>
            </a:r>
          </a:p>
          <a:p>
            <a:pPr lvl="1"/>
            <a:r>
              <a:rPr lang="en-US" dirty="0" err="1" smtClean="0"/>
              <a:t>TdaP</a:t>
            </a:r>
            <a:endParaRPr lang="en-US" dirty="0" smtClean="0"/>
          </a:p>
          <a:p>
            <a:pPr lvl="1"/>
            <a:r>
              <a:rPr lang="en-US" dirty="0" smtClean="0"/>
              <a:t>TB – </a:t>
            </a:r>
            <a:r>
              <a:rPr lang="en-US" dirty="0" err="1" smtClean="0"/>
              <a:t>Mantoux</a:t>
            </a:r>
            <a:r>
              <a:rPr lang="en-US" dirty="0" smtClean="0"/>
              <a:t> test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334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295399"/>
          </a:xfrm>
        </p:spPr>
        <p:txBody>
          <a:bodyPr/>
          <a:lstStyle/>
          <a:p>
            <a:r>
              <a:rPr lang="en-US" dirty="0" smtClean="0"/>
              <a:t>Forms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981200"/>
            <a:ext cx="7704667" cy="401861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Students will receive a list of medical abbreviations and  lab values via email the last week of June</a:t>
            </a:r>
          </a:p>
          <a:p>
            <a:r>
              <a:rPr lang="en-US" dirty="0" smtClean="0"/>
              <a:t>Students are expected to memorize the information</a:t>
            </a:r>
          </a:p>
          <a:p>
            <a:pPr lvl="1"/>
            <a:r>
              <a:rPr lang="en-US" dirty="0" smtClean="0"/>
              <a:t>There will be a quiz on the first day of school covering the information.</a:t>
            </a:r>
          </a:p>
          <a:p>
            <a:r>
              <a:rPr lang="en-US" dirty="0" smtClean="0"/>
              <a:t>Ideas to help them memorize </a:t>
            </a:r>
          </a:p>
          <a:p>
            <a:pPr lvl="1"/>
            <a:r>
              <a:rPr lang="en-US" dirty="0" smtClean="0"/>
              <a:t>On line quizzes</a:t>
            </a:r>
          </a:p>
          <a:p>
            <a:pPr lvl="1"/>
            <a:r>
              <a:rPr lang="en-US" dirty="0" smtClean="0"/>
              <a:t>Flash cards</a:t>
            </a:r>
          </a:p>
          <a:p>
            <a:pPr lvl="1"/>
            <a:r>
              <a:rPr lang="en-US" dirty="0" smtClean="0"/>
              <a:t>Quiz-lets</a:t>
            </a:r>
          </a:p>
          <a:p>
            <a:pPr lvl="1"/>
            <a:r>
              <a:rPr lang="en-US" dirty="0" smtClean="0"/>
              <a:t>Parent Q &amp; A</a:t>
            </a:r>
          </a:p>
          <a:p>
            <a:r>
              <a:rPr lang="en-US" dirty="0" smtClean="0"/>
              <a:t>Have fun with your newly learned medical abbreviations.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890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52892" y="98300"/>
            <a:ext cx="4809067" cy="1752599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COSTS </a:t>
            </a:r>
            <a:endParaRPr lang="en-US" dirty="0"/>
          </a:p>
        </p:txBody>
      </p:sp>
      <p:sp>
        <p:nvSpPr>
          <p:cNvPr id="25601" name="Content Placeholder 1"/>
          <p:cNvSpPr>
            <a:spLocks noGrp="1"/>
          </p:cNvSpPr>
          <p:nvPr>
            <p:ph sz="half" idx="1"/>
          </p:nvPr>
        </p:nvSpPr>
        <p:spPr>
          <a:xfrm>
            <a:off x="1752600" y="1676400"/>
            <a:ext cx="6903055" cy="4648200"/>
          </a:xfrm>
        </p:spPr>
        <p:txBody>
          <a:bodyPr>
            <a:normAutofit fontScale="92500" lnSpcReduction="20000"/>
          </a:bodyPr>
          <a:lstStyle/>
          <a:p>
            <a:pPr marL="0" indent="0"/>
            <a:r>
              <a:rPr lang="en-US" sz="2400" dirty="0" smtClean="0"/>
              <a:t>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Semester $150.00 for ATI prep materials</a:t>
            </a:r>
          </a:p>
          <a:p>
            <a:pPr marL="0" indent="0"/>
            <a:r>
              <a:rPr lang="en-US" sz="2400" dirty="0"/>
              <a:t> </a:t>
            </a:r>
            <a:r>
              <a:rPr lang="en-US" sz="2400" dirty="0" smtClean="0"/>
              <a:t>Lab fee - $50.00 each semester thereafter</a:t>
            </a:r>
          </a:p>
          <a:p>
            <a:pPr marL="400050" lvl="1" indent="0"/>
            <a:r>
              <a:rPr lang="en-US" sz="2000" dirty="0" smtClean="0"/>
              <a:t>Due at the beginning of each semester</a:t>
            </a:r>
          </a:p>
          <a:p>
            <a:pPr marL="400050" lvl="1" indent="0"/>
            <a:r>
              <a:rPr lang="en-US" sz="2000" i="1" dirty="0" smtClean="0"/>
              <a:t>UNPAID FEES will delay graduation</a:t>
            </a:r>
          </a:p>
          <a:p>
            <a:pPr marL="0" indent="0"/>
            <a:r>
              <a:rPr lang="en-US" sz="2400" dirty="0" smtClean="0"/>
              <a:t> Student uniforms</a:t>
            </a:r>
          </a:p>
          <a:p>
            <a:pPr marL="457200" lvl="1" indent="0"/>
            <a:r>
              <a:rPr lang="en-US" sz="2200" dirty="0" smtClean="0"/>
              <a:t>Specific information will be provided at a later date</a:t>
            </a:r>
          </a:p>
          <a:p>
            <a:pPr marL="0" indent="0"/>
            <a:r>
              <a:rPr lang="en-US" sz="2400" dirty="0" smtClean="0"/>
              <a:t>Stethoscope, BP cuff, pen light, bandage scissors</a:t>
            </a:r>
          </a:p>
          <a:p>
            <a:pPr marL="0" indent="0"/>
            <a:r>
              <a:rPr lang="en-US" sz="2400" dirty="0" smtClean="0"/>
              <a:t>All white Nursing </a:t>
            </a:r>
            <a:r>
              <a:rPr lang="en-US" sz="2400" dirty="0"/>
              <a:t>shoes (needed for 2</a:t>
            </a:r>
            <a:r>
              <a:rPr lang="en-US" sz="2400" baseline="30000" dirty="0"/>
              <a:t>nd</a:t>
            </a:r>
            <a:r>
              <a:rPr lang="en-US" sz="2400" dirty="0"/>
              <a:t> semester</a:t>
            </a:r>
            <a:r>
              <a:rPr lang="en-US" sz="2400" dirty="0" smtClean="0"/>
              <a:t>)</a:t>
            </a:r>
          </a:p>
          <a:p>
            <a:pPr marL="0" indent="0"/>
            <a:r>
              <a:rPr lang="en-US" sz="2400" dirty="0" smtClean="0"/>
              <a:t> Watch</a:t>
            </a:r>
          </a:p>
          <a:p>
            <a:pPr marL="0" indent="0"/>
            <a:r>
              <a:rPr lang="en-US" sz="2400" dirty="0" smtClean="0"/>
              <a:t> Misc. supplies </a:t>
            </a:r>
          </a:p>
          <a:p>
            <a:pPr marL="0" indent="0"/>
            <a:r>
              <a:rPr lang="en-US" sz="2400" dirty="0" smtClean="0"/>
              <a:t> Some Textbooks 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7749" y="98300"/>
            <a:ext cx="2066251" cy="1914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95400" y="685800"/>
            <a:ext cx="7521575" cy="761999"/>
          </a:xfrm>
        </p:spPr>
        <p:txBody>
          <a:bodyPr/>
          <a:lstStyle/>
          <a:p>
            <a:r>
              <a:rPr lang="en-US" dirty="0" smtClean="0"/>
              <a:t>Requirements for Program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447799"/>
            <a:ext cx="7521575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CPR is mandatory for entrance into the program</a:t>
            </a:r>
          </a:p>
          <a:p>
            <a:pPr lvl="1"/>
            <a:r>
              <a:rPr lang="en-US" dirty="0" smtClean="0"/>
              <a:t>Students  can take CPR here at CEC </a:t>
            </a:r>
          </a:p>
          <a:p>
            <a:pPr lvl="1"/>
            <a:r>
              <a:rPr lang="en-US" dirty="0" smtClean="0"/>
              <a:t>Or through an alternate provider</a:t>
            </a:r>
          </a:p>
          <a:p>
            <a:pPr lvl="1"/>
            <a:r>
              <a:rPr lang="en-US" sz="2400" dirty="0"/>
              <a:t>	</a:t>
            </a:r>
            <a:r>
              <a:rPr lang="en-US" sz="2400" dirty="0" smtClean="0"/>
              <a:t>The cost is $20 - $50 </a:t>
            </a:r>
          </a:p>
          <a:p>
            <a:pPr marL="0" indent="0">
              <a:buNone/>
            </a:pPr>
            <a:endParaRPr lang="en-US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Students </a:t>
            </a:r>
            <a:r>
              <a:rPr lang="en-US" dirty="0">
                <a:solidFill>
                  <a:srgbClr val="002060"/>
                </a:solidFill>
              </a:rPr>
              <a:t>will received an email </a:t>
            </a:r>
            <a:endParaRPr lang="en-US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regarding </a:t>
            </a:r>
            <a:r>
              <a:rPr lang="en-US" dirty="0">
                <a:solidFill>
                  <a:srgbClr val="002060"/>
                </a:solidFill>
              </a:rPr>
              <a:t>the process for CPR</a:t>
            </a:r>
          </a:p>
          <a:p>
            <a:pPr marL="0" indent="0">
              <a:buNone/>
            </a:pPr>
            <a:endParaRPr lang="en-US" sz="2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9575" y="2819400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27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575734" y="0"/>
            <a:ext cx="7704667" cy="1752599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Health Records</a:t>
            </a:r>
            <a:endParaRPr lang="en-US" dirty="0"/>
          </a:p>
        </p:txBody>
      </p:sp>
      <p:sp>
        <p:nvSpPr>
          <p:cNvPr id="26625" name="Content Placeholder 1"/>
          <p:cNvSpPr>
            <a:spLocks noGrp="1"/>
          </p:cNvSpPr>
          <p:nvPr>
            <p:ph sz="half" idx="1"/>
          </p:nvPr>
        </p:nvSpPr>
        <p:spPr>
          <a:xfrm>
            <a:off x="914400" y="1476375"/>
            <a:ext cx="3597275" cy="3713162"/>
          </a:xfrm>
        </p:spPr>
        <p:txBody>
          <a:bodyPr>
            <a:normAutofit fontScale="85000" lnSpcReduction="20000"/>
          </a:bodyPr>
          <a:lstStyle/>
          <a:p>
            <a:pPr marL="0" indent="0"/>
            <a:r>
              <a:rPr lang="en-US" sz="2400" dirty="0" smtClean="0"/>
              <a:t>Physical exam</a:t>
            </a:r>
          </a:p>
          <a:p>
            <a:pPr marL="0" indent="0"/>
            <a:r>
              <a:rPr lang="en-US" sz="2400" dirty="0" smtClean="0"/>
              <a:t>TB Test (annually)</a:t>
            </a:r>
          </a:p>
          <a:p>
            <a:pPr marL="0" indent="0"/>
            <a:r>
              <a:rPr lang="en-US" sz="2400" dirty="0" smtClean="0"/>
              <a:t>Flu vaccine (annually)</a:t>
            </a:r>
          </a:p>
          <a:p>
            <a:pPr marL="0" indent="0"/>
            <a:r>
              <a:rPr lang="en-US" sz="2400" dirty="0" smtClean="0"/>
              <a:t> Immunization records</a:t>
            </a:r>
          </a:p>
          <a:p>
            <a:pPr marL="400050" lvl="1" indent="0"/>
            <a:r>
              <a:rPr lang="en-US" sz="2000" dirty="0" smtClean="0"/>
              <a:t>Varicella </a:t>
            </a:r>
          </a:p>
          <a:p>
            <a:pPr marL="400050" lvl="1" indent="0"/>
            <a:r>
              <a:rPr lang="en-US" sz="2000" dirty="0" smtClean="0"/>
              <a:t>TB </a:t>
            </a:r>
          </a:p>
          <a:p>
            <a:pPr marL="400050" lvl="1" indent="0"/>
            <a:r>
              <a:rPr lang="en-US" sz="2000" dirty="0" smtClean="0"/>
              <a:t>MMR </a:t>
            </a:r>
          </a:p>
          <a:p>
            <a:pPr marL="400050" lvl="1" indent="0"/>
            <a:r>
              <a:rPr lang="en-US" sz="2000" dirty="0" err="1" smtClean="0"/>
              <a:t>Hep</a:t>
            </a:r>
            <a:r>
              <a:rPr lang="en-US" sz="2000" dirty="0" smtClean="0"/>
              <a:t> B series (3)</a:t>
            </a:r>
          </a:p>
          <a:p>
            <a:pPr marL="400050" lvl="1" indent="0"/>
            <a:r>
              <a:rPr lang="en-US" sz="2000" dirty="0" err="1" smtClean="0"/>
              <a:t>TdaP</a:t>
            </a:r>
            <a:endParaRPr lang="en-US" sz="2000" dirty="0" smtClean="0"/>
          </a:p>
          <a:p>
            <a:pPr marL="0" indent="0"/>
            <a:r>
              <a:rPr lang="en-US" sz="2400" dirty="0" smtClean="0"/>
              <a:t>Essential functions </a:t>
            </a:r>
          </a:p>
        </p:txBody>
      </p:sp>
      <p:pic>
        <p:nvPicPr>
          <p:cNvPr id="1026" name="Picture 2" descr="Image result for June 2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47800"/>
            <a:ext cx="3671887" cy="225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62400" y="4547937"/>
            <a:ext cx="50292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DUE DATE 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FOR ALL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FORMS IS: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August 28, 2020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90600" y="152401"/>
            <a:ext cx="7704667" cy="1752599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Insurance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143000" y="1752600"/>
            <a:ext cx="4144532" cy="4160837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</a:pPr>
            <a:r>
              <a:rPr lang="en-US" dirty="0" smtClean="0"/>
              <a:t>  </a:t>
            </a:r>
            <a:r>
              <a:rPr lang="en-US" sz="2800" dirty="0" smtClean="0"/>
              <a:t>The family must provide </a:t>
            </a:r>
            <a:r>
              <a:rPr lang="en-US" sz="2800" dirty="0" smtClean="0">
                <a:solidFill>
                  <a:srgbClr val="FF3300"/>
                </a:solidFill>
              </a:rPr>
              <a:t>HEALTH INSURANCE </a:t>
            </a:r>
            <a:r>
              <a:rPr lang="en-US" sz="2800" dirty="0" smtClean="0"/>
              <a:t>for the nursing student. </a:t>
            </a:r>
          </a:p>
          <a:p>
            <a:pPr marL="0" indent="0">
              <a:lnSpc>
                <a:spcPct val="90000"/>
              </a:lnSpc>
            </a:pPr>
            <a:r>
              <a:rPr lang="en-US" sz="2800" dirty="0" smtClean="0"/>
              <a:t>  APS has low cost  student policies available for purchase at the beginning of the school year. </a:t>
            </a:r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86400" y="2312193"/>
            <a:ext cx="3018986" cy="3346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0" y="1024762"/>
            <a:ext cx="2286001" cy="6936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Purpose </a:t>
            </a:r>
            <a:endParaRPr lang="en-US" dirty="0"/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4217324" y="2057400"/>
            <a:ext cx="4819650" cy="411480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2800" dirty="0" smtClean="0"/>
              <a:t>Information meeting for parents and students regarding expectations for the next 5 semesters.  </a:t>
            </a:r>
          </a:p>
          <a:p>
            <a:pPr>
              <a:buFont typeface="Arial" charset="0"/>
              <a:buChar char="•"/>
            </a:pPr>
            <a:r>
              <a:rPr lang="en-US" sz="2800" dirty="0" smtClean="0"/>
              <a:t>Answer questions</a:t>
            </a:r>
          </a:p>
          <a:p>
            <a:pPr>
              <a:buFont typeface="Arial" charset="0"/>
              <a:buChar char="•"/>
            </a:pPr>
            <a:r>
              <a:rPr lang="en-US" sz="2800" dirty="0" smtClean="0"/>
              <a:t>Relieve concerns</a:t>
            </a:r>
          </a:p>
          <a:p>
            <a:pPr>
              <a:buFont typeface="Arial" charset="0"/>
              <a:buChar char="•"/>
            </a:pPr>
            <a:r>
              <a:rPr lang="en-US" sz="2800" dirty="0" smtClean="0"/>
              <a:t>Decrease anxiety</a:t>
            </a:r>
          </a:p>
          <a:p>
            <a:endParaRPr lang="en-US" sz="2000" dirty="0" smtClean="0"/>
          </a:p>
        </p:txBody>
      </p:sp>
      <p:pic>
        <p:nvPicPr>
          <p:cNvPr id="14339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00200"/>
            <a:ext cx="3105150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714375" y="272092"/>
            <a:ext cx="4038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Franklin Gothic Book" pitchFamily="34" charset="0"/>
              </a:rPr>
              <a:t>WELCOME TO THE CEC FAMILY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82133" y="129382"/>
            <a:ext cx="7704667" cy="1752599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Attendance</a:t>
            </a:r>
            <a:endParaRPr lang="en-US" dirty="0"/>
          </a:p>
        </p:txBody>
      </p:sp>
      <p:sp>
        <p:nvSpPr>
          <p:cNvPr id="28673" name="Content Placeholder 1"/>
          <p:cNvSpPr>
            <a:spLocks noGrp="1"/>
          </p:cNvSpPr>
          <p:nvPr>
            <p:ph sz="half" idx="1"/>
          </p:nvPr>
        </p:nvSpPr>
        <p:spPr>
          <a:xfrm>
            <a:off x="754719" y="1441451"/>
            <a:ext cx="3739896" cy="3368674"/>
          </a:xfrm>
        </p:spPr>
        <p:txBody>
          <a:bodyPr>
            <a:norm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Students are expected to be in class every day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On time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Prepared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Actively involved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267200" y="1096963"/>
            <a:ext cx="4114800" cy="3713162"/>
          </a:xfrm>
        </p:spPr>
        <p:txBody>
          <a:bodyPr rtlCol="0">
            <a:normAutofit/>
          </a:bodyPr>
          <a:lstStyle/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No late assignments are accepted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Minimum passing grade is 75%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Grades are not “rounded up”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4186604"/>
            <a:ext cx="3304800" cy="2518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1752600"/>
            <a:ext cx="4648200" cy="2667000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Remember to WEAR YOUR MASKS WHEN YOU COME TO CEC FOR CPR 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303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4055"/>
          <a:stretch/>
        </p:blipFill>
        <p:spPr>
          <a:xfrm>
            <a:off x="1143000" y="1676400"/>
            <a:ext cx="7527460" cy="433029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 rot="19140000">
            <a:off x="607772" y="863475"/>
            <a:ext cx="3315100" cy="12049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FF3300"/>
                </a:solidFill>
              </a:rPr>
              <a:t>Questions</a:t>
            </a:r>
            <a:endParaRPr lang="en-US" sz="44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7" y="76200"/>
            <a:ext cx="7953003" cy="25146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sz="3200" dirty="0" smtClean="0">
                <a:solidFill>
                  <a:srgbClr val="002060"/>
                </a:solidFill>
              </a:rPr>
              <a:t>NAMES &amp; NUMBERS  YOU NEED TO KNOW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</a:t>
            </a:r>
            <a:r>
              <a:rPr lang="en-US" sz="3200" dirty="0" smtClean="0">
                <a:solidFill>
                  <a:srgbClr val="002060"/>
                </a:solidFill>
              </a:rPr>
              <a:t>ECA / CEC # (505) 247-3658</a:t>
            </a:r>
            <a:r>
              <a:rPr lang="en-US" sz="3200" dirty="0">
                <a:solidFill>
                  <a:srgbClr val="002060"/>
                </a:solidFill>
              </a:rPr>
              <a:t/>
            </a:r>
            <a:br>
              <a:rPr lang="en-US" sz="3200" dirty="0">
                <a:solidFill>
                  <a:srgbClr val="002060"/>
                </a:solidFill>
              </a:rPr>
            </a:b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209800"/>
            <a:ext cx="8305800" cy="4267200"/>
          </a:xfrm>
        </p:spPr>
        <p:txBody>
          <a:bodyPr>
            <a:normAutofit fontScale="85000" lnSpcReduction="20000"/>
          </a:bodyPr>
          <a:lstStyle/>
          <a:p>
            <a:r>
              <a:rPr lang="en-US" sz="2900" b="1" dirty="0" smtClean="0"/>
              <a:t>Patrick Arguelles</a:t>
            </a:r>
            <a:r>
              <a:rPr lang="en-US" sz="2900" dirty="0" smtClean="0"/>
              <a:t>, Principal ECA and CEC</a:t>
            </a:r>
          </a:p>
          <a:p>
            <a:pPr lvl="1"/>
            <a:r>
              <a:rPr lang="en-US" sz="2300" dirty="0" smtClean="0"/>
              <a:t>Ext: 45599  arguelles@aps.edu</a:t>
            </a:r>
          </a:p>
          <a:p>
            <a:r>
              <a:rPr lang="en-US" sz="2900" b="1" dirty="0" smtClean="0"/>
              <a:t>Rebekah Floryance</a:t>
            </a:r>
            <a:r>
              <a:rPr lang="en-US" sz="2900" dirty="0" smtClean="0"/>
              <a:t>, Assistant Principal ECA and CEC</a:t>
            </a:r>
          </a:p>
          <a:p>
            <a:pPr lvl="1"/>
            <a:r>
              <a:rPr lang="en-US" sz="2300" dirty="0" smtClean="0"/>
              <a:t>Ext: 45597  Floryance@aps.edu</a:t>
            </a:r>
          </a:p>
          <a:p>
            <a:r>
              <a:rPr lang="en-US" sz="2900" b="1" dirty="0" smtClean="0"/>
              <a:t>Lynn Ramsey</a:t>
            </a:r>
            <a:r>
              <a:rPr lang="en-US" sz="2900" dirty="0" smtClean="0"/>
              <a:t>, ECA and CEC Councilor </a:t>
            </a:r>
          </a:p>
          <a:p>
            <a:pPr lvl="1"/>
            <a:r>
              <a:rPr lang="en-US" sz="2300" dirty="0" smtClean="0"/>
              <a:t>Ext: 45595  RAMSEY_L@aps.edu</a:t>
            </a:r>
          </a:p>
          <a:p>
            <a:r>
              <a:rPr lang="en-US" sz="2900" b="1" dirty="0" smtClean="0"/>
              <a:t>Connie A Baker</a:t>
            </a:r>
            <a:r>
              <a:rPr lang="en-US" sz="2900" dirty="0" smtClean="0"/>
              <a:t>, PN and NA program Director</a:t>
            </a:r>
          </a:p>
          <a:p>
            <a:pPr lvl="1"/>
            <a:r>
              <a:rPr lang="en-US" sz="2300" dirty="0" smtClean="0"/>
              <a:t>Ext 45517   baker_c@aps.edu</a:t>
            </a:r>
          </a:p>
          <a:p>
            <a:r>
              <a:rPr lang="en-US" sz="2900" b="1" dirty="0" smtClean="0"/>
              <a:t>Pat Kious</a:t>
            </a:r>
            <a:r>
              <a:rPr lang="en-US" sz="2900" dirty="0" smtClean="0"/>
              <a:t>, PN Program admission coordinator</a:t>
            </a:r>
          </a:p>
          <a:p>
            <a:pPr lvl="1"/>
            <a:r>
              <a:rPr lang="en-US" sz="2300" dirty="0" smtClean="0"/>
              <a:t>Ext: 45436   Kious@aps.edu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63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5494867" cy="19812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Prepare for a </a:t>
            </a:r>
            <a:br>
              <a:rPr lang="en-US" dirty="0" smtClean="0"/>
            </a:br>
            <a:r>
              <a:rPr lang="en-US" dirty="0" smtClean="0"/>
              <a:t>vigorous curriculum…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85825" y="2590802"/>
            <a:ext cx="8077200" cy="4158322"/>
          </a:xfrm>
        </p:spPr>
        <p:txBody>
          <a:bodyPr>
            <a:normAutofit fontScale="92500"/>
          </a:bodyPr>
          <a:lstStyle/>
          <a:p>
            <a:r>
              <a:rPr lang="en-US" sz="2600" dirty="0"/>
              <a:t>The attrition rate is approximately 50%!</a:t>
            </a:r>
          </a:p>
          <a:p>
            <a:r>
              <a:rPr lang="en-US" sz="2600" dirty="0"/>
              <a:t>Sometimes grades are the problem…but this program is NOT about grades. </a:t>
            </a:r>
          </a:p>
          <a:p>
            <a:r>
              <a:rPr lang="en-US" sz="2600" dirty="0"/>
              <a:t>Sometimes psychosocial pressures are too much…remember they are just teenagers.</a:t>
            </a:r>
          </a:p>
          <a:p>
            <a:r>
              <a:rPr lang="en-US" sz="2600" dirty="0"/>
              <a:t>Sometimes parent’s expectations are unrealistic…this is not about you.</a:t>
            </a:r>
          </a:p>
          <a:p>
            <a:r>
              <a:rPr lang="en-US" sz="2600" dirty="0"/>
              <a:t>Your “A” student may NOT get “A’s” in this program…don’t make it harder on them than they make it on themselves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25000"/>
          <a:stretch/>
        </p:blipFill>
        <p:spPr>
          <a:xfrm>
            <a:off x="5878286" y="304800"/>
            <a:ext cx="3113314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258" y="849512"/>
            <a:ext cx="7524003" cy="970450"/>
          </a:xfrm>
        </p:spPr>
        <p:txBody>
          <a:bodyPr>
            <a:normAutofit fontScale="90000"/>
          </a:bodyPr>
          <a:lstStyle/>
          <a:p>
            <a:r>
              <a:rPr lang="en-US" dirty="0"/>
              <a:t>Class and Clinical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Schedule PM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02636" y="2440874"/>
            <a:ext cx="3670723" cy="3883726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Theory</a:t>
            </a:r>
          </a:p>
          <a:p>
            <a:pPr lvl="1"/>
            <a:r>
              <a:rPr lang="en-US" sz="2400" dirty="0" smtClean="0"/>
              <a:t>Fall </a:t>
            </a:r>
            <a:r>
              <a:rPr lang="en-US" sz="2400" dirty="0"/>
              <a:t>semester </a:t>
            </a:r>
          </a:p>
          <a:p>
            <a:pPr lvl="2"/>
            <a:r>
              <a:rPr lang="en-US" sz="2400" dirty="0" smtClean="0"/>
              <a:t>1240 </a:t>
            </a:r>
            <a:r>
              <a:rPr lang="en-US" sz="2400" dirty="0"/>
              <a:t>– </a:t>
            </a:r>
            <a:r>
              <a:rPr lang="en-US" sz="2400" dirty="0" smtClean="0"/>
              <a:t>1540      Mon </a:t>
            </a:r>
            <a:r>
              <a:rPr lang="en-US" sz="2400" dirty="0"/>
              <a:t>– Friday </a:t>
            </a:r>
          </a:p>
          <a:p>
            <a:pPr lvl="1"/>
            <a:r>
              <a:rPr lang="en-US" sz="2400" dirty="0"/>
              <a:t>Spring Semester </a:t>
            </a:r>
          </a:p>
          <a:p>
            <a:pPr lvl="2"/>
            <a:r>
              <a:rPr lang="en-US" sz="2000" dirty="0"/>
              <a:t>January </a:t>
            </a:r>
          </a:p>
          <a:p>
            <a:pPr lvl="3"/>
            <a:r>
              <a:rPr lang="en-US" sz="2000" dirty="0" smtClean="0"/>
              <a:t>Monday - Friday</a:t>
            </a:r>
            <a:endParaRPr lang="en-US" sz="2000" dirty="0"/>
          </a:p>
          <a:p>
            <a:pPr lvl="3"/>
            <a:r>
              <a:rPr lang="en-US" sz="2000" dirty="0" smtClean="0"/>
              <a:t>1240-1540</a:t>
            </a:r>
            <a:endParaRPr lang="en-US" sz="2000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2106155"/>
            <a:ext cx="3670720" cy="455316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Clinical</a:t>
            </a:r>
            <a:r>
              <a:rPr lang="en-US" sz="2600" dirty="0" smtClean="0"/>
              <a:t> </a:t>
            </a:r>
          </a:p>
          <a:p>
            <a:r>
              <a:rPr lang="en-US" sz="2600" dirty="0" smtClean="0"/>
              <a:t>Beginning </a:t>
            </a:r>
            <a:r>
              <a:rPr lang="en-US" sz="2600" dirty="0"/>
              <a:t>February</a:t>
            </a:r>
          </a:p>
          <a:p>
            <a:pPr lvl="1"/>
            <a:r>
              <a:rPr lang="en-US" sz="2200" dirty="0" smtClean="0"/>
              <a:t>Mon </a:t>
            </a:r>
            <a:r>
              <a:rPr lang="en-US" sz="2200" dirty="0"/>
              <a:t>– Tues </a:t>
            </a:r>
          </a:p>
          <a:p>
            <a:pPr lvl="1"/>
            <a:r>
              <a:rPr lang="en-US" sz="2200" dirty="0"/>
              <a:t>times vary depends on site</a:t>
            </a:r>
          </a:p>
          <a:p>
            <a:r>
              <a:rPr lang="en-US" sz="2200" b="1" dirty="0"/>
              <a:t>Theory </a:t>
            </a:r>
          </a:p>
          <a:p>
            <a:pPr lvl="1"/>
            <a:r>
              <a:rPr lang="en-US" sz="2200" dirty="0"/>
              <a:t>Wednesday – Friday</a:t>
            </a:r>
          </a:p>
          <a:p>
            <a:pPr lvl="1"/>
            <a:r>
              <a:rPr lang="en-US" sz="2200" dirty="0"/>
              <a:t>1245-1545</a:t>
            </a:r>
          </a:p>
          <a:p>
            <a:endParaRPr lang="en-US" dirty="0"/>
          </a:p>
        </p:txBody>
      </p:sp>
      <p:pic>
        <p:nvPicPr>
          <p:cNvPr id="1026" name="Picture 2" descr="http://img.brothersoft.com/screenshots/softimage/a/aj_all_clocks_screensaver-35022-6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28600"/>
            <a:ext cx="1668922" cy="149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41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&amp; P Class </a:t>
            </a:r>
            <a:r>
              <a:rPr lang="en-US" dirty="0"/>
              <a:t>and Clinical </a:t>
            </a:r>
            <a:br>
              <a:rPr lang="en-US" dirty="0"/>
            </a:br>
            <a:r>
              <a:rPr lang="en-US" dirty="0"/>
              <a:t>Schedule PM 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Anatomy &amp; Physiology</a:t>
            </a:r>
          </a:p>
          <a:p>
            <a:pPr lvl="1"/>
            <a:r>
              <a:rPr lang="en-US" sz="2400" dirty="0" smtClean="0"/>
              <a:t>A &amp; P follows immediately after nursing theory. </a:t>
            </a:r>
          </a:p>
          <a:p>
            <a:pPr lvl="1"/>
            <a:r>
              <a:rPr lang="en-US" sz="2400" dirty="0" smtClean="0"/>
              <a:t>Fall </a:t>
            </a:r>
            <a:r>
              <a:rPr lang="en-US" sz="2400" dirty="0"/>
              <a:t>semester </a:t>
            </a:r>
          </a:p>
          <a:p>
            <a:pPr lvl="2"/>
            <a:r>
              <a:rPr lang="en-US" sz="2400" dirty="0" smtClean="0"/>
              <a:t>1430 – 1550</a:t>
            </a:r>
          </a:p>
          <a:p>
            <a:pPr lvl="2"/>
            <a:r>
              <a:rPr lang="en-US" sz="2400" dirty="0" smtClean="0"/>
              <a:t>Mon </a:t>
            </a:r>
            <a:r>
              <a:rPr lang="en-US" sz="2400" dirty="0"/>
              <a:t>– Friday 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b="1" dirty="0" smtClean="0"/>
              <a:t>Nursing Clinical</a:t>
            </a:r>
            <a:r>
              <a:rPr lang="en-US" sz="2600" dirty="0" smtClean="0"/>
              <a:t> </a:t>
            </a:r>
          </a:p>
          <a:p>
            <a:r>
              <a:rPr lang="en-US" sz="2600" dirty="0" smtClean="0"/>
              <a:t>Beginning </a:t>
            </a:r>
            <a:r>
              <a:rPr lang="en-US" sz="2600" dirty="0"/>
              <a:t>February</a:t>
            </a:r>
          </a:p>
          <a:p>
            <a:pPr lvl="1"/>
            <a:r>
              <a:rPr lang="en-US" sz="2200" dirty="0" smtClean="0"/>
              <a:t>Mon </a:t>
            </a:r>
            <a:r>
              <a:rPr lang="en-US" sz="2200" dirty="0"/>
              <a:t>– Tues </a:t>
            </a:r>
          </a:p>
          <a:p>
            <a:pPr lvl="1"/>
            <a:r>
              <a:rPr lang="en-US" sz="2200" dirty="0"/>
              <a:t>times vary depends on site</a:t>
            </a:r>
          </a:p>
          <a:p>
            <a:r>
              <a:rPr lang="en-US" sz="3900" b="1" dirty="0" smtClean="0"/>
              <a:t>A &amp; P </a:t>
            </a:r>
            <a:endParaRPr lang="en-US" sz="3900" b="1" dirty="0"/>
          </a:p>
          <a:p>
            <a:pPr lvl="1"/>
            <a:r>
              <a:rPr lang="en-US" sz="2200" dirty="0"/>
              <a:t>Wednesday – Friday</a:t>
            </a:r>
          </a:p>
          <a:p>
            <a:pPr lvl="1"/>
            <a:r>
              <a:rPr lang="en-US" sz="2200" dirty="0" smtClean="0"/>
              <a:t>1430 - 1550</a:t>
            </a: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122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187" y="213099"/>
            <a:ext cx="7704667" cy="1752599"/>
          </a:xfrm>
        </p:spPr>
        <p:txBody>
          <a:bodyPr/>
          <a:lstStyle/>
          <a:p>
            <a:r>
              <a:rPr lang="en-US" dirty="0" smtClean="0"/>
              <a:t>Class and Clinical Schedule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972830" y="1752600"/>
            <a:ext cx="3739896" cy="3368674"/>
          </a:xfrm>
        </p:spPr>
        <p:txBody>
          <a:bodyPr/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PLEASE - Do not plan appointments or any activities that interfere with class or clinical times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269918" y="1617555"/>
            <a:ext cx="3670720" cy="3638763"/>
          </a:xfrm>
        </p:spPr>
        <p:txBody>
          <a:bodyPr>
            <a:norm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Every absence or tardy MUST be made up – </a:t>
            </a:r>
            <a:endParaRPr lang="en-US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Minute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for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Minute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Hour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for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Hour</a:t>
            </a:r>
            <a:endParaRPr lang="en-US" sz="3200" b="1" dirty="0"/>
          </a:p>
        </p:txBody>
      </p:sp>
      <p:pic>
        <p:nvPicPr>
          <p:cNvPr id="1026" name="Picture 2" descr="http://www.clipartbest.com/cliparts/LTK/d9q/LTKd9qyTa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419600"/>
            <a:ext cx="2145718" cy="231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67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57410" y="155139"/>
            <a:ext cx="7704667" cy="1752599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Summer Semester /Schedule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927453" y="2513835"/>
            <a:ext cx="4174728" cy="3124200"/>
          </a:xfrm>
        </p:spPr>
        <p:txBody>
          <a:bodyPr>
            <a:normAutofit/>
          </a:bodyPr>
          <a:lstStyle/>
          <a:p>
            <a:pPr marL="0" indent="0"/>
            <a:r>
              <a:rPr lang="en-US" sz="2400" dirty="0" smtClean="0"/>
              <a:t>Summer semester</a:t>
            </a:r>
          </a:p>
          <a:p>
            <a:pPr marL="0" indent="0"/>
            <a:r>
              <a:rPr lang="en-US" sz="2400" dirty="0" smtClean="0"/>
              <a:t>Clinical 2 days a week</a:t>
            </a:r>
          </a:p>
          <a:p>
            <a:pPr marL="0" indent="0"/>
            <a:r>
              <a:rPr lang="en-US" sz="2400" dirty="0" smtClean="0"/>
              <a:t>Theory 3  days a week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456411" y="2754117"/>
            <a:ext cx="3670720" cy="3638763"/>
          </a:xfrm>
        </p:spPr>
        <p:txBody>
          <a:bodyPr>
            <a:normAutofit/>
          </a:bodyPr>
          <a:lstStyle/>
          <a:p>
            <a:pPr marL="0" indent="0"/>
            <a:r>
              <a:rPr lang="en-US" sz="2400" dirty="0" smtClean="0"/>
              <a:t>Some weekend days are required during the summer semester.  Plan on at least one Sunday clinical day!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62200" y="5638035"/>
            <a:ext cx="4724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A4B05"/>
                </a:solidFill>
                <a:latin typeface="Franklin Gothic Book" pitchFamily="34" charset="0"/>
              </a:rPr>
              <a:t>Do not make plans for summer vacations before </a:t>
            </a:r>
            <a:r>
              <a:rPr lang="en-US" sz="2400" b="1" dirty="0" smtClean="0">
                <a:solidFill>
                  <a:srgbClr val="CA4B05"/>
                </a:solidFill>
                <a:latin typeface="Franklin Gothic Book" pitchFamily="34" charset="0"/>
              </a:rPr>
              <a:t>July 3, 2021 </a:t>
            </a:r>
            <a:endParaRPr lang="en-US" sz="2400" b="1" dirty="0">
              <a:solidFill>
                <a:srgbClr val="CA4B05"/>
              </a:solidFill>
              <a:latin typeface="Franklin Gothic Book" pitchFamily="34" charset="0"/>
            </a:endParaRPr>
          </a:p>
        </p:txBody>
      </p:sp>
      <p:sp>
        <p:nvSpPr>
          <p:cNvPr id="19461" name="TextBox 6"/>
          <p:cNvSpPr txBox="1">
            <a:spLocks noChangeArrowheads="1"/>
          </p:cNvSpPr>
          <p:nvPr/>
        </p:nvSpPr>
        <p:spPr bwMode="auto">
          <a:xfrm>
            <a:off x="3810000" y="1752600"/>
            <a:ext cx="539769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Franklin Gothic Book" pitchFamily="34" charset="0"/>
              </a:rPr>
              <a:t>Summer semester begins immediately after Spring finals – early in May and continues until the end of </a:t>
            </a:r>
            <a:r>
              <a:rPr lang="en-US" sz="2400" dirty="0" smtClean="0">
                <a:latin typeface="Franklin Gothic Book" pitchFamily="34" charset="0"/>
              </a:rPr>
              <a:t>June </a:t>
            </a:r>
            <a:endParaRPr lang="en-US" sz="2400" dirty="0">
              <a:latin typeface="Franklin Gothic Book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078070" y="2209800"/>
            <a:ext cx="1804008" cy="286808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804" y="1326805"/>
            <a:ext cx="1971830" cy="1577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90600" y="-9525"/>
            <a:ext cx="7704667" cy="1981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Senior Year - Schedule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90600" y="1557337"/>
            <a:ext cx="4800599" cy="53006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/>
              <a:t>Senior year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All Theory courses are held in the morning – 0645 – 0945 at CEC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Clinical begins in August of senior year.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Clinical rotations may be days, evenings, and/ or weekends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/>
              <a:t>Fall and Spring semesters have </a:t>
            </a:r>
            <a:r>
              <a:rPr lang="en-US" sz="2800" dirty="0" smtClean="0">
                <a:solidFill>
                  <a:srgbClr val="FF0000"/>
                </a:solidFill>
              </a:rPr>
              <a:t>SIGNIFICANT</a:t>
            </a:r>
            <a:r>
              <a:rPr lang="en-US" sz="2800" dirty="0" smtClean="0"/>
              <a:t> clinical components.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128" y="2209800"/>
            <a:ext cx="2822972" cy="3763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798</TotalTime>
  <Words>935</Words>
  <Application>Microsoft Office PowerPoint</Application>
  <PresentationFormat>On-screen Show (4:3)</PresentationFormat>
  <Paragraphs>176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Corbel</vt:lpstr>
      <vt:lpstr>Franklin Gothic Book</vt:lpstr>
      <vt:lpstr>Parallax</vt:lpstr>
      <vt:lpstr>APS CEC  Practical Nursing Program  </vt:lpstr>
      <vt:lpstr>Purpose </vt:lpstr>
      <vt:lpstr> NAMES &amp; NUMBERS  YOU NEED TO KNOW            ECA / CEC # (505) 247-3658 </vt:lpstr>
      <vt:lpstr>Prepare for a  vigorous curriculum…</vt:lpstr>
      <vt:lpstr>Class and Clinical  Schedule PM </vt:lpstr>
      <vt:lpstr>A &amp; P Class and Clinical  Schedule PM </vt:lpstr>
      <vt:lpstr>Class and Clinical Schedule</vt:lpstr>
      <vt:lpstr>Summer Semester /Schedule</vt:lpstr>
      <vt:lpstr>Senior Year - Schedule</vt:lpstr>
      <vt:lpstr>Student Resources</vt:lpstr>
      <vt:lpstr>Transportation</vt:lpstr>
      <vt:lpstr>Transportation</vt:lpstr>
      <vt:lpstr>Forms  and Parent Signatures</vt:lpstr>
      <vt:lpstr>Forms due August 28, 2020</vt:lpstr>
      <vt:lpstr>Forms </vt:lpstr>
      <vt:lpstr>COSTS </vt:lpstr>
      <vt:lpstr>Requirements for Program </vt:lpstr>
      <vt:lpstr>Health Records</vt:lpstr>
      <vt:lpstr>Insurance</vt:lpstr>
      <vt:lpstr>Attendance</vt:lpstr>
      <vt:lpstr>Remember to WEAR YOUR MASKS WHEN YOU COME TO CEC FOR CPR 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APS CEC  Practical Nursing Program</dc:title>
  <dc:creator>Connie Baker</dc:creator>
  <cp:lastModifiedBy>Baker, Connie A</cp:lastModifiedBy>
  <cp:revision>71</cp:revision>
  <cp:lastPrinted>2017-05-30T17:09:33Z</cp:lastPrinted>
  <dcterms:created xsi:type="dcterms:W3CDTF">2014-06-06T17:07:44Z</dcterms:created>
  <dcterms:modified xsi:type="dcterms:W3CDTF">2020-06-16T16:55:11Z</dcterms:modified>
</cp:coreProperties>
</file>